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683" r:id="rId2"/>
    <p:sldId id="684" r:id="rId3"/>
    <p:sldId id="687" r:id="rId4"/>
    <p:sldId id="866" r:id="rId5"/>
    <p:sldId id="725" r:id="rId6"/>
    <p:sldId id="703" r:id="rId7"/>
    <p:sldId id="704" r:id="rId8"/>
    <p:sldId id="705" r:id="rId9"/>
    <p:sldId id="706" r:id="rId10"/>
    <p:sldId id="707" r:id="rId11"/>
    <p:sldId id="851" r:id="rId12"/>
    <p:sldId id="853" r:id="rId13"/>
    <p:sldId id="854" r:id="rId14"/>
    <p:sldId id="855" r:id="rId15"/>
    <p:sldId id="856" r:id="rId16"/>
    <p:sldId id="857" r:id="rId17"/>
    <p:sldId id="858" r:id="rId18"/>
    <p:sldId id="859" r:id="rId19"/>
    <p:sldId id="860" r:id="rId20"/>
    <p:sldId id="862" r:id="rId21"/>
    <p:sldId id="863" r:id="rId22"/>
    <p:sldId id="864" r:id="rId23"/>
    <p:sldId id="865" r:id="rId24"/>
    <p:sldId id="721" r:id="rId25"/>
    <p:sldId id="722" r:id="rId26"/>
    <p:sldId id="723" r:id="rId27"/>
    <p:sldId id="867" r:id="rId28"/>
  </p:sldIdLst>
  <p:sldSz cx="9144000" cy="6858000" type="screen4x3"/>
  <p:notesSz cx="6858000" cy="9144000"/>
  <p:defaultTextStyle>
    <a:defPPr>
      <a:defRPr lang="pl-PL"/>
    </a:defPPr>
    <a:lvl1pPr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900" b="1" kern="1200" baseline="36000">
        <a:solidFill>
          <a:srgbClr val="FF33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6600"/>
    <a:srgbClr val="FF99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2"/>
    <p:restoredTop sz="91020" autoAdjust="0"/>
  </p:normalViewPr>
  <p:slideViewPr>
    <p:cSldViewPr>
      <p:cViewPr varScale="1">
        <p:scale>
          <a:sx n="116" d="100"/>
          <a:sy n="116" d="100"/>
        </p:scale>
        <p:origin x="26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8240B2-0376-4C54-8C70-9CFBBD813B07}" type="datetimeFigureOut">
              <a:rPr lang="pl-PL"/>
              <a:pPr>
                <a:defRPr/>
              </a:pPr>
              <a:t>14.11.2022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5A277B7-97B1-453F-BCA5-6E3F9DA1F84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0713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277B7-97B1-453F-BCA5-6E3F9DA1F849}" type="slidenum">
              <a:rPr lang="pl-PL" smtClean="0"/>
              <a:pPr>
                <a:defRPr/>
              </a:pPr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249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EF1C1-8031-41EA-91F1-0A3DDB4A183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371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84CCF-E141-414E-A470-0924D188F62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725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7963" y="476250"/>
            <a:ext cx="5254625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90B71-07DA-4ECD-AEAE-CE86CFED2D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2D469-0393-47C6-87F9-EE07FD04E5A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144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B7A93-5830-4460-8720-5580CFD21FE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5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7963" y="1628775"/>
            <a:ext cx="3527425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437BE-3849-4E9C-B877-BD0F0B4FCAF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6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FE5C2-AF6A-451F-9C55-D299914F59F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80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AED5B-8104-44F1-A6B3-B9EEBE31714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72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C6777-04BA-46F8-BC26-42A2C83B978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615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5EFCD-4AB7-4670-BC94-7B459127CA2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118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A5113-873E-4586-AA09-E17C9384C89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0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7963" y="476250"/>
            <a:ext cx="7208837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7963" y="1628775"/>
            <a:ext cx="7208837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8A004D7-113E-44A9-9693-96B99CDD7A7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2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12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7" Type="http://schemas.openxmlformats.org/officeDocument/2006/relationships/image" Target="../media/image12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12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11300"/>
            <a:ext cx="7675562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016E909-8C90-F94C-8C83-ACAD240D4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34257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ysune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7" y="1613431"/>
            <a:ext cx="45053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012160" y="3428999"/>
            <a:ext cx="26035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4000" baseline="0" dirty="0">
                <a:solidFill>
                  <a:schemeClr val="accent2"/>
                </a:solidFill>
                <a:latin typeface="Symbol" pitchFamily="18" charset="2"/>
              </a:rPr>
              <a:t>a, </a:t>
            </a:r>
            <a:r>
              <a:rPr lang="pl-PL" altLang="pl-PL" sz="4000" baseline="0" dirty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pl-PL" altLang="pl-PL" sz="4000" baseline="0" dirty="0">
                <a:solidFill>
                  <a:schemeClr val="accent2"/>
                </a:solidFill>
                <a:latin typeface="Symbol" pitchFamily="18" charset="2"/>
              </a:rPr>
              <a:t>, g, </a:t>
            </a:r>
            <a:r>
              <a:rPr lang="pl-PL" altLang="pl-PL" sz="4000" baseline="0" dirty="0">
                <a:solidFill>
                  <a:srgbClr val="FF0000"/>
                </a:solidFill>
                <a:latin typeface="Symbol" pitchFamily="18" charset="2"/>
              </a:rPr>
              <a:t>d</a:t>
            </a:r>
            <a:r>
              <a:rPr lang="pl-PL" altLang="pl-PL" sz="4000" baseline="0" dirty="0">
                <a:solidFill>
                  <a:schemeClr val="accent2"/>
                </a:solidFill>
                <a:latin typeface="Symbol" pitchFamily="18" charset="2"/>
              </a:rPr>
              <a:t>, e </a:t>
            </a: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3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652120" y="3445995"/>
            <a:ext cx="26035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4000" baseline="0" dirty="0">
                <a:solidFill>
                  <a:schemeClr val="accent2"/>
                </a:solidFill>
                <a:latin typeface="Symbol" pitchFamily="18" charset="2"/>
              </a:rPr>
              <a:t>a, </a:t>
            </a:r>
            <a:r>
              <a:rPr lang="pl-PL" altLang="pl-PL" sz="4000" baseline="0" dirty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pl-PL" altLang="pl-PL" sz="4000" baseline="0" dirty="0">
                <a:solidFill>
                  <a:schemeClr val="accent2"/>
                </a:solidFill>
                <a:latin typeface="Symbol" pitchFamily="18" charset="2"/>
              </a:rPr>
              <a:t>, g, </a:t>
            </a:r>
            <a:r>
              <a:rPr lang="pl-PL" altLang="pl-PL" sz="4000" baseline="0" dirty="0">
                <a:solidFill>
                  <a:srgbClr val="FF0000"/>
                </a:solidFill>
                <a:latin typeface="Symbol" pitchFamily="18" charset="2"/>
              </a:rPr>
              <a:t>d</a:t>
            </a:r>
            <a:r>
              <a:rPr lang="pl-PL" altLang="pl-PL" sz="4000" baseline="0" dirty="0">
                <a:solidFill>
                  <a:schemeClr val="accent2"/>
                </a:solidFill>
                <a:latin typeface="Symbol" pitchFamily="18" charset="2"/>
              </a:rPr>
              <a:t>, e </a:t>
            </a:r>
          </a:p>
        </p:txBody>
      </p:sp>
      <p:pic>
        <p:nvPicPr>
          <p:cNvPr id="11" name="Picture 8" descr="magnes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7" y="1434792"/>
            <a:ext cx="4441825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4" name="Obraz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3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39862"/>
            <a:ext cx="436245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Group 97"/>
          <p:cNvGraphicFramePr>
            <a:graphicFrameLocks/>
          </p:cNvGraphicFramePr>
          <p:nvPr/>
        </p:nvGraphicFramePr>
        <p:xfrm>
          <a:off x="6084888" y="1772816"/>
          <a:ext cx="2562225" cy="4708148"/>
        </p:xfrm>
        <a:graphic>
          <a:graphicData uri="http://schemas.openxmlformats.org/drawingml/2006/table">
            <a:tbl>
              <a:tblPr/>
              <a:tblGrid>
                <a:gridCol w="768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708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Pkt</a:t>
                      </a:r>
                      <a:endParaRPr kumimoji="0" lang="pl-PL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Temp., </a:t>
                      </a:r>
                      <a:r>
                        <a:rPr kumimoji="0" lang="pl-PL" sz="1000" b="1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kumimoji="0" lang="pl-PL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% C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kumimoji="0" lang="pl-PL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1538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1495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0,53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kumimoji="0" lang="pl-PL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1148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4,30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1227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6,67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1148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2,11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kumimoji="0" lang="pl-PL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1148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6,67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278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912</a:t>
                      </a:r>
                      <a:endParaRPr kumimoji="0" lang="pl-PL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1495</a:t>
                      </a:r>
                      <a:endParaRPr kumimoji="0" lang="pl-PL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1495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0,17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727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6,67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770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0,0168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kumimoji="0" lang="pl-PL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1394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770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0,45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727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0,0218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9517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727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0,77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278"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kumimoji="0" lang="pl-PL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0,008</a:t>
                      </a:r>
                      <a:endParaRPr kumimoji="0" lang="pl-PL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75413" marR="75413" marT="37720" marB="3772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4" name="Obraz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link.springer.com/article/10.1007%2FBF02904718/lookinside/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55738"/>
            <a:ext cx="3490913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://www.ledebur.de/Ledeburit/Ledebur-Statu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80468"/>
            <a:ext cx="13906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rostokąt 2"/>
          <p:cNvSpPr>
            <a:spLocks noChangeArrowheads="1"/>
          </p:cNvSpPr>
          <p:nvPr/>
        </p:nvSpPr>
        <p:spPr bwMode="auto">
          <a:xfrm>
            <a:off x="3635896" y="5445125"/>
            <a:ext cx="5003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pl-PL" sz="2000" baseline="0" dirty="0">
                <a:solidFill>
                  <a:srgbClr val="000000"/>
                </a:solidFill>
                <a:latin typeface="Arial" charset="0"/>
              </a:rPr>
              <a:t>Karl Heinrich Adolf Ledebur </a:t>
            </a:r>
            <a:endParaRPr lang="pl-PL" altLang="pl-PL" sz="2000" baseline="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pl-PL" sz="2000" baseline="0" dirty="0">
                <a:solidFill>
                  <a:srgbClr val="000000"/>
                </a:solidFill>
                <a:latin typeface="Arial" charset="0"/>
              </a:rPr>
              <a:t>(1837 </a:t>
            </a:r>
            <a:r>
              <a:rPr lang="pl-PL" altLang="pl-PL" sz="2000" baseline="0" dirty="0">
                <a:solidFill>
                  <a:srgbClr val="000000"/>
                </a:solidFill>
                <a:latin typeface="Arial" charset="0"/>
              </a:rPr>
              <a:t>- 1</a:t>
            </a:r>
            <a:r>
              <a:rPr lang="de-DE" altLang="pl-PL" sz="2000" baseline="0" dirty="0">
                <a:solidFill>
                  <a:srgbClr val="000000"/>
                </a:solidFill>
                <a:latin typeface="Arial" charset="0"/>
              </a:rPr>
              <a:t>906) </a:t>
            </a:r>
            <a:endParaRPr lang="pl-PL" altLang="pl-PL" sz="2000" baseline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040" y="2041062"/>
            <a:ext cx="2976960" cy="164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7" name="Obraz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4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54" y="3283167"/>
            <a:ext cx="1826568" cy="1674354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626017"/>
            <a:ext cx="5465614" cy="194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229200"/>
            <a:ext cx="2479488" cy="138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77" y="3626898"/>
            <a:ext cx="4211419" cy="26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Podobny obra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" y="1453524"/>
            <a:ext cx="2736538" cy="182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20888"/>
            <a:ext cx="4337549" cy="2978920"/>
          </a:xfrm>
          <a:prstGeom prst="rect">
            <a:avLst/>
          </a:prstGeom>
        </p:spPr>
      </p:pic>
      <p:pic>
        <p:nvPicPr>
          <p:cNvPr id="10242" name="Picture 2" descr="Podobny obra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3" y="3020316"/>
            <a:ext cx="2303026" cy="15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Znalezione obrazy dla zapytania zgład metalograficzn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2" y="1626017"/>
            <a:ext cx="2304256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odobny obra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4" y="4627142"/>
            <a:ext cx="2555803" cy="18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4" name="Obraz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5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6" descr="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38" y="1584325"/>
            <a:ext cx="2873375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5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584325"/>
            <a:ext cx="33909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14" descr="perlit_ferryt_10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4837113"/>
            <a:ext cx="128905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12" descr="perlit_ferryt_50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4837113"/>
            <a:ext cx="128905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13" descr="perlit_ferryt_100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4837113"/>
            <a:ext cx="128905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07" name="Rectangle 7"/>
          <p:cNvSpPr>
            <a:spLocks noChangeArrowheads="1"/>
          </p:cNvSpPr>
          <p:nvPr/>
        </p:nvSpPr>
        <p:spPr bwMode="auto">
          <a:xfrm>
            <a:off x="36513" y="5962650"/>
            <a:ext cx="9107487" cy="34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434" tIns="37716" rIns="75434" bIns="37716"/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600" baseline="0" dirty="0">
                <a:solidFill>
                  <a:srgbClr val="333399"/>
                </a:solidFill>
                <a:latin typeface="Arial" charset="0"/>
              </a:rPr>
              <a:t>Krzywa chłodzenia dla stopu I z układu Fe-Fe</a:t>
            </a:r>
            <a:r>
              <a:rPr lang="pl-PL" altLang="pl-PL" sz="1600" baseline="-25000" dirty="0">
                <a:solidFill>
                  <a:srgbClr val="333399"/>
                </a:solidFill>
                <a:latin typeface="Arial" charset="0"/>
              </a:rPr>
              <a:t>3</a:t>
            </a:r>
            <a:r>
              <a:rPr lang="pl-PL" altLang="pl-PL" sz="1600" baseline="0" dirty="0">
                <a:solidFill>
                  <a:srgbClr val="333399"/>
                </a:solidFill>
                <a:latin typeface="Arial" charset="0"/>
              </a:rPr>
              <a:t>C zawierającego 0,30% C oraz mikrostruktura zarejestrowana przy wzrastającym powiększeniu mikroskopu</a:t>
            </a:r>
            <a:endParaRPr lang="pl-PL" altLang="pl-PL" sz="1600" b="0" baseline="0" dirty="0">
              <a:solidFill>
                <a:srgbClr val="333399"/>
              </a:solidFill>
              <a:latin typeface="Arial" charset="0"/>
            </a:endParaRPr>
          </a:p>
        </p:txBody>
      </p:sp>
      <p:sp>
        <p:nvSpPr>
          <p:cNvPr id="14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6" name="Obraz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C612AB-79C4-4AB0-BA6A-C6837D98C4BC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pl-PL" sz="140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18" y="4552996"/>
            <a:ext cx="2346174" cy="180000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844824"/>
            <a:ext cx="2400000" cy="18000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2248680" cy="18000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06" y="1844824"/>
            <a:ext cx="2283582" cy="1800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1440000"/>
            <a:ext cx="91440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1400" kern="0" baseline="0" dirty="0">
                <a:solidFill>
                  <a:srgbClr val="006600"/>
                </a:solidFill>
              </a:rPr>
              <a:t>Stale podeutektoidalne – przykłady struktur w temperaturze otoczenia </a:t>
            </a:r>
            <a:endParaRPr lang="en-US" altLang="pl-PL" sz="1400" kern="0" baseline="0" dirty="0">
              <a:solidFill>
                <a:srgbClr val="0066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636912"/>
            <a:ext cx="730561" cy="30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663" y="2636912"/>
            <a:ext cx="730561" cy="30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9831" y="3989442"/>
            <a:ext cx="730561" cy="30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215" y="4941168"/>
            <a:ext cx="730561" cy="30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-253752" y="5199856"/>
            <a:ext cx="52578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1400" kern="0" baseline="0" dirty="0">
                <a:solidFill>
                  <a:srgbClr val="006600"/>
                </a:solidFill>
              </a:rPr>
              <a:t>wzrastająca zawartość węgla </a:t>
            </a:r>
            <a:endParaRPr lang="en-US" altLang="pl-PL" sz="1400" kern="0" baseline="0" dirty="0">
              <a:solidFill>
                <a:srgbClr val="006600"/>
              </a:solidFill>
            </a:endParaRPr>
          </a:p>
        </p:txBody>
      </p:sp>
      <p:sp>
        <p:nvSpPr>
          <p:cNvPr id="17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22" name="Obraz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73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12" y="1556792"/>
            <a:ext cx="6588576" cy="490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rostokąt 7"/>
          <p:cNvSpPr/>
          <p:nvPr/>
        </p:nvSpPr>
        <p:spPr>
          <a:xfrm>
            <a:off x="0" y="6596390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1100" b="0" baseline="0" dirty="0">
                <a:solidFill>
                  <a:schemeClr val="bg1"/>
                </a:solidFill>
              </a:rPr>
              <a:t>J. Čapek et al. </a:t>
            </a:r>
            <a:r>
              <a:rPr lang="en-US" sz="1100" b="0" baseline="0" dirty="0">
                <a:solidFill>
                  <a:schemeClr val="bg1"/>
                </a:solidFill>
              </a:rPr>
              <a:t>Microstructural, mechanical, corrosion and cytotoxicity characterization of the hot forged FeMn30(wt.%) alloy</a:t>
            </a:r>
            <a:r>
              <a:rPr lang="pl-PL" sz="1100" b="0" baseline="0" dirty="0">
                <a:solidFill>
                  <a:schemeClr val="bg1"/>
                </a:solidFill>
              </a:rPr>
              <a:t>, 2016</a:t>
            </a:r>
            <a:endParaRPr lang="en-US" sz="1100" b="0" baseline="0" dirty="0">
              <a:solidFill>
                <a:schemeClr val="bg1"/>
              </a:solidFill>
            </a:endParaRPr>
          </a:p>
        </p:txBody>
      </p:sp>
      <p:sp>
        <p:nvSpPr>
          <p:cNvPr id="7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9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80002" y="1894735"/>
            <a:ext cx="4527040" cy="411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Ferryt: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twardość  ok. 80 HB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 err="1">
                <a:solidFill>
                  <a:schemeClr val="accent2"/>
                </a:solidFill>
                <a:latin typeface="Arial" charset="0"/>
              </a:rPr>
              <a:t>R</a:t>
            </a:r>
            <a:r>
              <a:rPr lang="pl-PL" altLang="pl-PL" sz="1900" baseline="-25000" dirty="0" err="1">
                <a:solidFill>
                  <a:schemeClr val="accent2"/>
                </a:solidFill>
                <a:latin typeface="Arial" charset="0"/>
              </a:rPr>
              <a:t>m</a:t>
            </a: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 ok. 300 MPa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A</a:t>
            </a:r>
            <a:r>
              <a:rPr lang="pl-PL" altLang="pl-PL" sz="1900" baseline="-25000" dirty="0">
                <a:solidFill>
                  <a:schemeClr val="accent2"/>
                </a:solidFill>
                <a:latin typeface="Arial" charset="0"/>
              </a:rPr>
              <a:t>10</a:t>
            </a: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 ok. 40%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udarność KC ok. 180 J/cm</a:t>
            </a:r>
            <a:r>
              <a:rPr lang="pl-PL" altLang="pl-PL" sz="1900" baseline="30000" dirty="0">
                <a:solidFill>
                  <a:schemeClr val="accent2"/>
                </a:solidFill>
                <a:latin typeface="Arial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Austenit (w temperaturze pokojowej)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twardość  ok. 200 HB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 err="1">
                <a:solidFill>
                  <a:schemeClr val="accent2"/>
                </a:solidFill>
                <a:latin typeface="Arial" charset="0"/>
              </a:rPr>
              <a:t>R</a:t>
            </a:r>
            <a:r>
              <a:rPr lang="pl-PL" altLang="pl-PL" sz="1900" baseline="-25000" dirty="0" err="1">
                <a:solidFill>
                  <a:schemeClr val="accent2"/>
                </a:solidFill>
                <a:latin typeface="Arial" charset="0"/>
              </a:rPr>
              <a:t>m</a:t>
            </a: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 ok. 700-800 MPa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A</a:t>
            </a:r>
            <a:r>
              <a:rPr lang="pl-PL" altLang="pl-PL" sz="1900" baseline="-25000" dirty="0">
                <a:solidFill>
                  <a:schemeClr val="accent2"/>
                </a:solidFill>
                <a:latin typeface="Arial" charset="0"/>
              </a:rPr>
              <a:t>10</a:t>
            </a: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 ok. 40-60%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udarność KC ok. 200-300 J/cm</a:t>
            </a:r>
            <a:r>
              <a:rPr lang="pl-PL" altLang="pl-PL" sz="1900" baseline="30000" dirty="0">
                <a:solidFill>
                  <a:schemeClr val="accent2"/>
                </a:solidFill>
                <a:latin typeface="Arial" charset="0"/>
              </a:rPr>
              <a:t>2</a:t>
            </a:r>
          </a:p>
          <a:p>
            <a:pPr eaLnBrk="1" hangingPunct="1">
              <a:lnSpc>
                <a:spcPct val="80000"/>
              </a:lnSpc>
              <a:buNone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4653472" y="1910118"/>
            <a:ext cx="3693478" cy="440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Perlit (zależnie od dyspersji –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im mniejsza odległość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międzypłytkowa tym wyższe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własności wytrzymałościowe):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twardość  ok. 180-220 HB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 err="1">
                <a:solidFill>
                  <a:schemeClr val="accent2"/>
                </a:solidFill>
                <a:latin typeface="Arial" charset="0"/>
              </a:rPr>
              <a:t>R</a:t>
            </a:r>
            <a:r>
              <a:rPr lang="pl-PL" altLang="pl-PL" sz="1900" baseline="-25000" dirty="0" err="1">
                <a:solidFill>
                  <a:schemeClr val="accent2"/>
                </a:solidFill>
                <a:latin typeface="Arial" charset="0"/>
              </a:rPr>
              <a:t>m</a:t>
            </a: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 ok. 700-800 MPa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A</a:t>
            </a:r>
            <a:r>
              <a:rPr lang="pl-PL" altLang="pl-PL" sz="1900" baseline="-25000" dirty="0">
                <a:solidFill>
                  <a:schemeClr val="accent2"/>
                </a:solidFill>
                <a:latin typeface="Arial" charset="0"/>
              </a:rPr>
              <a:t>10</a:t>
            </a: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 ok. 10%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udarność KC ok. 40 J/cm</a:t>
            </a:r>
            <a:r>
              <a:rPr lang="pl-PL" altLang="pl-PL" sz="1900" baseline="30000" dirty="0">
                <a:solidFill>
                  <a:schemeClr val="accent2"/>
                </a:solidFill>
                <a:latin typeface="Arial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Cementyt: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twardość  ok. 700-750 HB</a:t>
            </a: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kruchy!</a:t>
            </a:r>
          </a:p>
          <a:p>
            <a:pPr eaLnBrk="1" hangingPunct="1">
              <a:lnSpc>
                <a:spcPct val="80000"/>
              </a:lnSpc>
              <a:buNone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endParaRPr lang="pl-PL" altLang="pl-PL" sz="1900" baseline="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1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63675"/>
            <a:ext cx="7240588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FA68749-5B19-D94C-AF7C-386482F88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96884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C612AB-79C4-4AB0-BA6A-C6837D98C4BC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pl-PL" sz="140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440000"/>
            <a:ext cx="91440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1400" kern="0" baseline="0" dirty="0">
                <a:solidFill>
                  <a:schemeClr val="accent2"/>
                </a:solidFill>
              </a:rPr>
              <a:t>Stale nadeutektoidalne – przykłady struktur w temperaturze otoczenia </a:t>
            </a:r>
            <a:endParaRPr lang="en-US" altLang="pl-PL" sz="1400" kern="0" baseline="0" dirty="0">
              <a:solidFill>
                <a:schemeClr val="accent2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2700908" cy="21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6832"/>
            <a:ext cx="2748290" cy="1722261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89040"/>
            <a:ext cx="3642450" cy="2794511"/>
          </a:xfrm>
          <a:prstGeom prst="rect">
            <a:avLst/>
          </a:prstGeom>
        </p:spPr>
      </p:pic>
      <p:sp>
        <p:nvSpPr>
          <p:cNvPr id="12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6" name="Obraz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3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5" descr="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1704429"/>
            <a:ext cx="331628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 descr="1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556792"/>
            <a:ext cx="3317875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09538" y="6107261"/>
            <a:ext cx="9034462" cy="34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434" tIns="37716" rIns="75434" bIns="37716"/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600" baseline="0" dirty="0">
                <a:solidFill>
                  <a:srgbClr val="333399"/>
                </a:solidFill>
                <a:latin typeface="Arial" charset="0"/>
              </a:rPr>
              <a:t>Krzywa chłodzenia dla stopu III z układu Fe-Fe</a:t>
            </a:r>
            <a:r>
              <a:rPr lang="pl-PL" altLang="pl-PL" sz="1600" baseline="-25000" dirty="0">
                <a:solidFill>
                  <a:srgbClr val="333399"/>
                </a:solidFill>
                <a:latin typeface="Arial" charset="0"/>
              </a:rPr>
              <a:t>3</a:t>
            </a:r>
            <a:r>
              <a:rPr lang="pl-PL" altLang="pl-PL" sz="1600" baseline="0" dirty="0">
                <a:solidFill>
                  <a:srgbClr val="333399"/>
                </a:solidFill>
                <a:latin typeface="Arial" charset="0"/>
              </a:rPr>
              <a:t>C zawierającego 1,50% C oraz mikrostruktura zarejestrowana przy wzrastającym powiększeniu mikroskopu</a:t>
            </a:r>
            <a:endParaRPr lang="pl-PL" altLang="pl-PL" sz="1600" b="0" baseline="0" dirty="0">
              <a:solidFill>
                <a:srgbClr val="333399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000" b="0" dirty="0">
              <a:solidFill>
                <a:srgbClr val="333399"/>
              </a:solidFill>
              <a:latin typeface="Arial" charset="0"/>
            </a:endParaRPr>
          </a:p>
        </p:txBody>
      </p:sp>
      <p:pic>
        <p:nvPicPr>
          <p:cNvPr id="23" name="Picture 12" descr="perlit_cementyt_100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5049292"/>
            <a:ext cx="128905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3" descr="perlit_cementyt_10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5049292"/>
            <a:ext cx="128905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4" descr="perlit_cementyt_50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5049292"/>
            <a:ext cx="128905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6" name="Obraz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4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Obraz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-4763"/>
            <a:ext cx="1919287" cy="144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93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1439863"/>
            <a:ext cx="4419600" cy="519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5675"/>
            <a:ext cx="236061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Łącznik prosty ze strzałką 2"/>
          <p:cNvCxnSpPr/>
          <p:nvPr/>
        </p:nvCxnSpPr>
        <p:spPr bwMode="auto">
          <a:xfrm>
            <a:off x="1844675" y="3865563"/>
            <a:ext cx="1484313" cy="10033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Łącznik prosty ze strzałką 12"/>
          <p:cNvCxnSpPr/>
          <p:nvPr/>
        </p:nvCxnSpPr>
        <p:spPr bwMode="auto">
          <a:xfrm flipV="1">
            <a:off x="2360613" y="5084763"/>
            <a:ext cx="1203325" cy="8096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 bwMode="auto">
          <a:xfrm flipH="1">
            <a:off x="3995738" y="4365625"/>
            <a:ext cx="2879725" cy="71913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17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2609850"/>
            <a:ext cx="23542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4" descr="https://www.tf.uni-kiel.de/matwis/amat/iss/kap_b/illustr/ulfberht_microstructur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13" y="3149600"/>
            <a:ext cx="234156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81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Obraz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-4763"/>
            <a:ext cx="1919287" cy="144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93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1439863"/>
            <a:ext cx="4419600" cy="519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Łącznik prosty ze strzałką 2"/>
          <p:cNvCxnSpPr/>
          <p:nvPr/>
        </p:nvCxnSpPr>
        <p:spPr bwMode="auto">
          <a:xfrm>
            <a:off x="2268538" y="4037013"/>
            <a:ext cx="2590800" cy="10890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Łącznik prosty ze strzałką 12"/>
          <p:cNvCxnSpPr/>
          <p:nvPr/>
        </p:nvCxnSpPr>
        <p:spPr bwMode="auto">
          <a:xfrm flipH="1">
            <a:off x="5219700" y="5126038"/>
            <a:ext cx="165417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 bwMode="auto">
          <a:xfrm flipH="1">
            <a:off x="6305550" y="3500438"/>
            <a:ext cx="1296988" cy="11525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20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1938"/>
            <a:ext cx="22304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8" descr="http://media.gettyimages.com/photos/hypereutectic-white-cast-iron-hypereutectic-white-cast-iron-typical-picture-id9073687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1916113"/>
            <a:ext cx="21844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0" descr="http://core.materials.ac.uk/repository/doitpoms/miclib/00037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4659313"/>
            <a:ext cx="221615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646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1988840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Dla stopów z układu żelazo – węgiel: </a:t>
            </a: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Austenit</a:t>
            </a:r>
            <a:r>
              <a:rPr lang="pl-PL" sz="2800" b="1" baseline="0" dirty="0">
                <a:solidFill>
                  <a:schemeClr val="tx2"/>
                </a:solidFill>
              </a:rPr>
              <a:t> – roztwór stały, międzywęzłowy węgla w odmianie alotropowej żelaza </a:t>
            </a:r>
            <a:r>
              <a:rPr lang="pl-PL" sz="2800" b="1" baseline="0" dirty="0" err="1">
                <a:solidFill>
                  <a:schemeClr val="tx2"/>
                </a:solidFill>
              </a:rPr>
              <a:t>Fe</a:t>
            </a:r>
            <a:r>
              <a:rPr lang="pl-PL" sz="2800" b="1" baseline="-25000" dirty="0" err="1">
                <a:solidFill>
                  <a:schemeClr val="tx2"/>
                </a:solidFill>
                <a:latin typeface="Symbol" panose="05050102010706020507" pitchFamily="18" charset="2"/>
              </a:rPr>
              <a:t>g</a:t>
            </a:r>
            <a:endParaRPr lang="pl-PL" sz="2800" b="1" baseline="-2500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Ferryt</a:t>
            </a:r>
            <a:r>
              <a:rPr lang="pl-PL" sz="2800" b="1" baseline="0" dirty="0">
                <a:solidFill>
                  <a:schemeClr val="tx2"/>
                </a:solidFill>
              </a:rPr>
              <a:t> – roztwór stały, międzywęzłowy węgla w odmianie alotropowej żelaza </a:t>
            </a:r>
            <a:r>
              <a:rPr lang="pl-PL" sz="2800" b="1" baseline="0" dirty="0" err="1">
                <a:solidFill>
                  <a:schemeClr val="tx2"/>
                </a:solidFill>
              </a:rPr>
              <a:t>Fe</a:t>
            </a:r>
            <a:r>
              <a:rPr lang="pl-PL" sz="2800" b="1" baseline="-25000" dirty="0" err="1">
                <a:solidFill>
                  <a:schemeClr val="tx2"/>
                </a:solidFill>
                <a:latin typeface="Symbol" panose="05050102010706020507" pitchFamily="18" charset="2"/>
              </a:rPr>
              <a:t>a</a:t>
            </a:r>
            <a:endParaRPr lang="pl-PL" sz="2800" b="1" baseline="-2500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0"/>
            <a:ext cx="1037647" cy="1440000"/>
          </a:xfrm>
          <a:prstGeom prst="rect">
            <a:avLst/>
          </a:prstGeom>
        </p:spPr>
      </p:pic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358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13568" y="1844824"/>
            <a:ext cx="9144000" cy="4544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Dla stali, stopów zawierających oprócz żelaza i węgla także inne pierwiastki: </a:t>
            </a: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Austenit</a:t>
            </a:r>
            <a:r>
              <a:rPr lang="pl-PL" sz="2800" b="1" baseline="0" dirty="0">
                <a:solidFill>
                  <a:schemeClr val="tx2"/>
                </a:solidFill>
              </a:rPr>
              <a:t> – roztwór stały węgla i innych pierwiastków </a:t>
            </a:r>
          </a:p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w odmianie alotropowej żelaza </a:t>
            </a:r>
            <a:r>
              <a:rPr lang="pl-PL" sz="2800" b="1" baseline="0" dirty="0" err="1">
                <a:solidFill>
                  <a:schemeClr val="tx2"/>
                </a:solidFill>
              </a:rPr>
              <a:t>Fe</a:t>
            </a:r>
            <a:r>
              <a:rPr lang="pl-PL" sz="2800" b="1" baseline="-25000" dirty="0" err="1">
                <a:solidFill>
                  <a:schemeClr val="tx2"/>
                </a:solidFill>
                <a:latin typeface="Symbol" panose="05050102010706020507" pitchFamily="18" charset="2"/>
              </a:rPr>
              <a:t>g</a:t>
            </a:r>
            <a:endParaRPr lang="pl-PL" sz="2800" b="1" baseline="-2500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endParaRPr lang="pl-PL" sz="2800" b="1" baseline="0" dirty="0">
              <a:solidFill>
                <a:schemeClr val="tx2"/>
              </a:solidFill>
            </a:endParaRPr>
          </a:p>
          <a:p>
            <a:pPr algn="ctr"/>
            <a:r>
              <a:rPr lang="pl-PL" sz="2800" b="1" baseline="0" dirty="0">
                <a:solidFill>
                  <a:srgbClr val="FF0000"/>
                </a:solidFill>
              </a:rPr>
              <a:t>Ferryt</a:t>
            </a:r>
            <a:r>
              <a:rPr lang="pl-PL" sz="2800" b="1" baseline="0" dirty="0">
                <a:solidFill>
                  <a:schemeClr val="tx2"/>
                </a:solidFill>
              </a:rPr>
              <a:t> – roztwór stały węgla i innych pierwiastków </a:t>
            </a:r>
          </a:p>
          <a:p>
            <a:pPr algn="ctr"/>
            <a:r>
              <a:rPr lang="pl-PL" sz="2800" b="1" baseline="0" dirty="0">
                <a:solidFill>
                  <a:schemeClr val="tx2"/>
                </a:solidFill>
              </a:rPr>
              <a:t>w odmianie alotropowej żelaza </a:t>
            </a:r>
            <a:r>
              <a:rPr lang="pl-PL" sz="2800" b="1" baseline="0" dirty="0" err="1">
                <a:solidFill>
                  <a:schemeClr val="tx2"/>
                </a:solidFill>
              </a:rPr>
              <a:t>Fe</a:t>
            </a:r>
            <a:r>
              <a:rPr lang="pl-PL" sz="2800" b="1" baseline="-25000" dirty="0" err="1">
                <a:solidFill>
                  <a:schemeClr val="tx2"/>
                </a:solidFill>
                <a:latin typeface="Symbol" panose="05050102010706020507" pitchFamily="18" charset="2"/>
              </a:rPr>
              <a:t>a</a:t>
            </a:r>
            <a:endParaRPr lang="pl-PL" sz="2800" b="1" baseline="-25000" dirty="0">
              <a:solidFill>
                <a:schemeClr val="tx2"/>
              </a:solidFill>
              <a:latin typeface="Symbol" panose="05050102010706020507" pitchFamily="18" charset="2"/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  <a:p>
            <a:pPr algn="ctr"/>
            <a:endParaRPr lang="pl-PL" sz="2800" b="1" dirty="0">
              <a:solidFill>
                <a:schemeClr val="tx2"/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0"/>
            <a:ext cx="1037647" cy="1440000"/>
          </a:xfrm>
          <a:prstGeom prst="rect">
            <a:avLst/>
          </a:prstGeom>
        </p:spPr>
      </p:pic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68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0"/>
            <a:ext cx="1037647" cy="14400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49E243-E02D-4C57-93B4-7E8F5F4140B7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pl-PL" sz="1400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8296" y="3214112"/>
          <a:ext cx="9125700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25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Al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B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Bi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Co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Cr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solidFill>
                            <a:schemeClr val="accent2"/>
                          </a:solidFill>
                          <a:effectLst/>
                        </a:rPr>
                        <a:t>Cu </a:t>
                      </a:r>
                      <a:endParaRPr lang="pl-PL" sz="1800" b="1" dirty="0">
                        <a:solidFill>
                          <a:schemeClr val="accent2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100" b="1" spc="-100" dirty="0">
                          <a:effectLst/>
                        </a:rPr>
                        <a:t>Lantanowce</a:t>
                      </a:r>
                      <a:endParaRPr lang="pl-PL" sz="11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solidFill>
                            <a:srgbClr val="FF0000"/>
                          </a:solidFill>
                          <a:effectLst/>
                        </a:rPr>
                        <a:t>Mn</a:t>
                      </a:r>
                      <a:endParaRPr lang="pl-PL" sz="1800" b="1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Mo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Nb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>
                          <a:effectLst/>
                        </a:rPr>
                        <a:t>0,10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0,0008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0,10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0,10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0,30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solidFill>
                            <a:schemeClr val="accent2"/>
                          </a:solidFill>
                          <a:effectLst/>
                        </a:rPr>
                        <a:t>0,40</a:t>
                      </a:r>
                      <a:endParaRPr lang="pl-PL" sz="1800" b="1" dirty="0">
                        <a:solidFill>
                          <a:schemeClr val="accent2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0,05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solidFill>
                            <a:srgbClr val="FF0000"/>
                          </a:solidFill>
                          <a:effectLst/>
                        </a:rPr>
                        <a:t>1,65</a:t>
                      </a:r>
                      <a:endParaRPr lang="pl-PL" sz="1800" b="1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0,08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spc="-100" dirty="0">
                          <a:effectLst/>
                        </a:rPr>
                        <a:t>0,06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2" y="4569688"/>
          <a:ext cx="914400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Ni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 err="1">
                          <a:effectLst/>
                        </a:rPr>
                        <a:t>Pb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>
                          <a:effectLst/>
                        </a:rPr>
                        <a:t>Se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>
                          <a:effectLst/>
                        </a:rPr>
                        <a:t>Si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 err="1">
                          <a:effectLst/>
                        </a:rPr>
                        <a:t>Te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 err="1">
                          <a:effectLst/>
                        </a:rPr>
                        <a:t>Ti</a:t>
                      </a:r>
                      <a:r>
                        <a:rPr lang="de-DE" sz="1800" b="1" dirty="0">
                          <a:effectLst/>
                        </a:rPr>
                        <a:t>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800" b="1" dirty="0">
                          <a:effectLst/>
                        </a:rPr>
                        <a:t>V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W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Zr 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200" b="1" dirty="0">
                          <a:effectLst/>
                        </a:rPr>
                        <a:t>inne oprócz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200" b="1" dirty="0">
                          <a:effectLst/>
                        </a:rPr>
                        <a:t>C, P, S, N</a:t>
                      </a:r>
                      <a:endParaRPr lang="pl-PL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0,30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0,40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0,10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0,50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0,10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0,05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0,10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0,10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>
                          <a:effectLst/>
                        </a:rPr>
                        <a:t>0,05</a:t>
                      </a:r>
                      <a:endParaRPr lang="pl-P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800" b="1" dirty="0">
                          <a:effectLst/>
                        </a:rPr>
                        <a:t>0,05</a:t>
                      </a:r>
                      <a:endParaRPr lang="pl-P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Prostokąt 10"/>
          <p:cNvSpPr/>
          <p:nvPr/>
        </p:nvSpPr>
        <p:spPr>
          <a:xfrm>
            <a:off x="0" y="2132856"/>
            <a:ext cx="91982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i="1" baseline="0" dirty="0"/>
              <a:t>Graniczne zawartości pierwiastków dla stali niestopowych, % masowy</a:t>
            </a:r>
            <a:endParaRPr lang="pl-PL" baseline="0" dirty="0"/>
          </a:p>
        </p:txBody>
      </p:sp>
      <p:sp>
        <p:nvSpPr>
          <p:cNvPr id="13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24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0"/>
            <a:ext cx="1037647" cy="14400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0800" y="7321550"/>
            <a:ext cx="1181100" cy="35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49E243-E02D-4C57-93B4-7E8F5F4140B7}" type="slidenum">
              <a:rPr lang="en-US" altLang="pl-PL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pl-PL" sz="1400"/>
          </a:p>
        </p:txBody>
      </p:sp>
      <p:sp>
        <p:nvSpPr>
          <p:cNvPr id="11" name="Prostokąt 10"/>
          <p:cNvSpPr/>
          <p:nvPr/>
        </p:nvSpPr>
        <p:spPr>
          <a:xfrm>
            <a:off x="0" y="3996053"/>
            <a:ext cx="9144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i="1" baseline="0" dirty="0"/>
              <a:t>Skończone 14.XI.2022</a:t>
            </a:r>
            <a:endParaRPr lang="pl-PL" baseline="0" dirty="0"/>
          </a:p>
        </p:txBody>
      </p:sp>
      <p:sp>
        <p:nvSpPr>
          <p:cNvPr id="13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4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11" descr="sem01_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0"/>
            <a:ext cx="1863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5" descr="sem01_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44675"/>
            <a:ext cx="5449887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1583532" y="746916"/>
            <a:ext cx="59769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1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Układy równowagi fazowej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5C3BD9-C40B-4649-9DF8-024A9C6E1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565" y="600075"/>
            <a:ext cx="3394870" cy="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85" tIns="37741" rIns="75485" bIns="37741">
            <a:spAutoFit/>
          </a:bodyPr>
          <a:lstStyle>
            <a:lvl1pPr algn="l" defTabSz="7556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defTabSz="755650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defTabSz="7556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defTabSz="7556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defTabSz="75565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l-PL" altLang="pl-PL" sz="1900" baseline="0" dirty="0">
                <a:solidFill>
                  <a:schemeClr val="accent2"/>
                </a:solidFill>
                <a:latin typeface="Arial" charset="0"/>
              </a:rPr>
              <a:t>NOWOCZESNE MATERIAŁY</a:t>
            </a:r>
          </a:p>
        </p:txBody>
      </p:sp>
    </p:spTree>
    <p:extLst>
      <p:ext uri="{BB962C8B-B14F-4D97-AF65-F5344CB8AC3E}">
        <p14:creationId xmlns:p14="http://schemas.microsoft.com/office/powerpoint/2010/main" val="417334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nalezione obrazy dla zapytania animated curta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268" y="-215446"/>
            <a:ext cx="9396536" cy="728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3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868" y="1484784"/>
            <a:ext cx="3981425" cy="467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50" y="5085184"/>
            <a:ext cx="3719863" cy="151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2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39863"/>
            <a:ext cx="6485359" cy="440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6284"/>
            <a:ext cx="2671995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50" y="6262489"/>
            <a:ext cx="42386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6284"/>
            <a:ext cx="2671995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50" y="6262489"/>
            <a:ext cx="42386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5996"/>
            <a:ext cx="7102307" cy="465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4" name="Obraz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1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6284"/>
            <a:ext cx="2671995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50" y="6262489"/>
            <a:ext cx="42386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48" y="1626017"/>
            <a:ext cx="5763503" cy="430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2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96" y="1434792"/>
            <a:ext cx="3645080" cy="448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0116"/>
            <a:ext cx="5885871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32" y="3645024"/>
            <a:ext cx="3105736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" y="5301208"/>
            <a:ext cx="887867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331640" y="1628800"/>
            <a:ext cx="3095625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34" tIns="37716" rIns="75434" bIns="37716" anchor="ctr"/>
          <a:lstStyle/>
          <a:p>
            <a:pPr>
              <a:defRPr/>
            </a:pPr>
            <a:r>
              <a:rPr lang="pl-PL" sz="24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cementyt</a:t>
            </a:r>
          </a:p>
        </p:txBody>
      </p:sp>
      <p:sp>
        <p:nvSpPr>
          <p:cNvPr id="12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4" name="Obraz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58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0" y="1626017"/>
            <a:ext cx="9144000" cy="4885038"/>
          </a:xfrm>
          <a:prstGeom prst="rect">
            <a:avLst/>
          </a:prstGeom>
        </p:spPr>
      </p:pic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698500" y="8794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chemeClr val="accent6"/>
                </a:solidFill>
              </a:rPr>
              <a:t>WYKRES Fe – Fe</a:t>
            </a:r>
            <a:r>
              <a:rPr lang="pl-PL" altLang="pl-PL" sz="2000" kern="0" baseline="-25000" dirty="0">
                <a:solidFill>
                  <a:schemeClr val="accent6"/>
                </a:solidFill>
              </a:rPr>
              <a:t>3</a:t>
            </a:r>
            <a:r>
              <a:rPr lang="pl-PL" altLang="pl-PL" sz="2000" kern="0" baseline="0" dirty="0">
                <a:solidFill>
                  <a:schemeClr val="accent6"/>
                </a:solidFill>
              </a:rPr>
              <a:t>C</a:t>
            </a:r>
            <a:endParaRPr lang="en-US" altLang="pl-PL" sz="2000" kern="0" baseline="0" dirty="0">
              <a:solidFill>
                <a:schemeClr val="accent6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782C981-A8D4-4A06-9FEF-F48219570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6672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pl-PL" altLang="pl-PL" sz="2000" kern="0" baseline="0" dirty="0">
                <a:solidFill>
                  <a:srgbClr val="FF0000"/>
                </a:solidFill>
              </a:rPr>
              <a:t>NOWOCZESNE MATERIAŁY</a:t>
            </a:r>
            <a:endParaRPr lang="en-US" altLang="pl-PL" sz="2000" kern="0" baseline="0" dirty="0">
              <a:solidFill>
                <a:srgbClr val="FF0000"/>
              </a:solidFill>
            </a:endParaRP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31802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1900" b="1" i="0" u="none" strike="noStrike" cap="none" normalizeH="0" baseline="36000" smtClean="0">
            <a:ln>
              <a:noFill/>
            </a:ln>
            <a:solidFill>
              <a:srgbClr val="FF33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6880</TotalTime>
  <Words>558</Words>
  <Application>Microsoft Macintosh PowerPoint</Application>
  <PresentationFormat>Pokaz na ekranie (4:3)</PresentationFormat>
  <Paragraphs>201</Paragraphs>
  <Slides>27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3" baseType="lpstr">
      <vt:lpstr>Arial</vt:lpstr>
      <vt:lpstr>Calibri</vt:lpstr>
      <vt:lpstr>Symbol</vt:lpstr>
      <vt:lpstr>Times New Roman</vt:lpstr>
      <vt:lpstr>Verdana</vt:lpstr>
      <vt:lpstr>Projekt domyślny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AGH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Bogdan</dc:creator>
  <cp:lastModifiedBy>Bogdan Pawłowski</cp:lastModifiedBy>
  <cp:revision>1061</cp:revision>
  <dcterms:created xsi:type="dcterms:W3CDTF">2007-09-26T12:45:04Z</dcterms:created>
  <dcterms:modified xsi:type="dcterms:W3CDTF">2022-11-14T14:40:57Z</dcterms:modified>
</cp:coreProperties>
</file>